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58" r:id="rId3"/>
    <p:sldId id="266" r:id="rId4"/>
    <p:sldId id="265" r:id="rId5"/>
    <p:sldId id="259" r:id="rId6"/>
    <p:sldId id="260" r:id="rId7"/>
    <p:sldId id="267" r:id="rId8"/>
    <p:sldId id="261" r:id="rId9"/>
    <p:sldId id="26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538F"/>
    <a:srgbClr val="6156CE"/>
    <a:srgbClr val="33B9E9"/>
    <a:srgbClr val="ADB5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6" autoAdjust="0"/>
    <p:restoredTop sz="94660"/>
  </p:normalViewPr>
  <p:slideViewPr>
    <p:cSldViewPr snapToGrid="0">
      <p:cViewPr>
        <p:scale>
          <a:sx n="92" d="100"/>
          <a:sy n="92" d="100"/>
        </p:scale>
        <p:origin x="-110" y="1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C4B5A23-C81F-4AF5-A748-1D1EE9350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26F8B85E-9692-4475-9B5C-3E3DB5D88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C005B73-604A-4AB5-8137-DDC71FB76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657B5ED-EDEA-4726-A63A-ABCD88D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E561B83-F1A6-46DA-BD34-3B375CB3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61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9E36BD6-A4CF-4B25-AB1E-51253291E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8749623F-E56B-4F2D-8C1B-7FE5A6708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38878DC-1F89-454E-8C22-21927454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9C32D40-FC59-4599-8DB0-4EDB55159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4BECE70-0B94-4918-8A6B-CE318F78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351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1CC509A6-106F-4F30-B678-2B05478C05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4728D6E4-1D89-4B38-BBBD-0F0516981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C995D7F-87F4-4EAE-B067-A371E5D3C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56F322D-4B78-410F-883C-30640F0A1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8A676F9-DE6E-4CF9-8A5F-C636669B6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053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2AFF599-F9A5-411F-BFB9-C4FB2A3A3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193CECED-CCAF-4DDD-B539-F3AF15540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C0C8BE3-B2E2-4859-8481-2ADA01A44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88CDC39-E89C-42A8-9B52-C7D6DAC2A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1B28C08-4C0A-48B8-A2D2-41A018AB9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521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B24B900-D8B5-4B2F-9A9B-DAFD4392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46D0AAEF-5449-4C97-B530-902BE63F1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98CE2F0-2D83-432D-AAAB-53B7BDAD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F14A1FD5-451B-4844-91B8-CAAD1300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C4FCB56-5F29-4966-828B-6F12C897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875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7A8BCA9-CCD6-4662-A75A-296836740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2DB64179-D214-4078-BA5F-DFCB5B7AB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B1779CDF-61C0-406A-811C-6499DEFD4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AE2950D3-3FB5-4335-966B-7606E354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6EA6937B-7D55-49EA-B7A1-89529F5A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BB794612-C908-4F25-B9A3-09427AE34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925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F3C1362-BBA7-4D01-B788-14FDB950E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65AC57B0-4E1F-4D85-8918-3867A4BE7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5E57D204-8AC0-4D04-AEF3-91D211206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695EB064-60AB-4FE5-AF06-C9FE48BB4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79DB6808-33C3-4B13-8365-0D85B8DDBE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9C2640C7-3844-4222-AC6F-AB4902A4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61889AA5-8486-41FD-8413-A1012296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72CBBB2D-B216-4BCD-8B81-731C681CF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935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6649871-FAAA-407D-9245-5C61A8E3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3A38A7DA-9D13-4BB7-ADE4-F35E84E3A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43FEE6E1-89D7-49AE-A816-C7B25C1D5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516B1AE1-FDC9-44CA-9C12-53013C08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884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275ACA46-7E3A-4F54-B5C7-2D501C80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3A6C4713-7972-4FE4-B6C4-CD4F252F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7D64F96C-A2F1-409B-B68C-BE3C8992C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88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113D69A-09A1-4C99-B3A6-6FFAF00F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EA0AD2F4-8A1D-4D48-B8E0-B0A9F378B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1F2D0DD9-6BA7-496D-AB88-10339921C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EE604958-49B0-4000-9AE8-1A82649DB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5A224506-57FE-4AE4-915B-1BCF662C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106D5D81-A0DA-465B-9DDB-DA44E7CFA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334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BD983AA-0F4A-45E5-9631-DE95D374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4E327D0E-1174-49F8-B6E6-ED9C4C24C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909C250D-0505-42BE-A5E8-7419DF44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1BEAFD8E-9839-4C72-8762-8562A916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9BFA4037-6B16-4DCF-B42A-04CA1505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F41A69A5-76C9-4317-9EA8-5195D125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88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E67ADECC-9799-4216-9862-AA5ADA4C8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247C8BE3-DBC3-496D-978E-EEAF27BD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3EA01D7B-4D81-4C57-A818-0D2B635A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7B5-0F0F-431C-AE3D-74B1B6F1C8C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2019-09-06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5504206-C714-4A83-8AB2-390F6A4DB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DC61C595-D0A5-4894-99F9-5A8A1E009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78A70-FB77-4F9B-8311-4FBED7F04F1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840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67AF49AD-74D4-492D-8B0E-999E0C4757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-20000" contrast="-20000"/>
          </a:blip>
          <a:srcRect t="3148" b="314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CB9A57C1-B662-41D0-BFD7-6CFEFE92317D}"/>
              </a:ext>
            </a:extLst>
          </p:cNvPr>
          <p:cNvSpPr/>
          <p:nvPr/>
        </p:nvSpPr>
        <p:spPr>
          <a:xfrm>
            <a:off x="257700" y="230010"/>
            <a:ext cx="1175682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5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양재다운명조M" pitchFamily="18" charset="-127"/>
                <a:ea typeface="양재다운명조M" pitchFamily="18" charset="-127"/>
              </a:rPr>
              <a:t>서울시 대기오염과 </a:t>
            </a:r>
            <a:endParaRPr lang="en-US" altLang="ko-KR" sz="5400" b="1" dirty="0" smtClean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양재다운명조M" pitchFamily="18" charset="-127"/>
              <a:ea typeface="양재다운명조M" pitchFamily="18" charset="-127"/>
            </a:endParaRPr>
          </a:p>
          <a:p>
            <a:r>
              <a:rPr lang="ko-KR" altLang="en-US" sz="5400" b="1" dirty="0" err="1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양재다운명조M" pitchFamily="18" charset="-127"/>
                <a:ea typeface="양재다운명조M" pitchFamily="18" charset="-127"/>
              </a:rPr>
              <a:t>연료별</a:t>
            </a:r>
            <a:r>
              <a:rPr lang="ko-KR" altLang="en-US" sz="5400" b="1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양재다운명조M" pitchFamily="18" charset="-127"/>
                <a:ea typeface="양재다운명조M" pitchFamily="18" charset="-127"/>
              </a:rPr>
              <a:t> 차량 간의 관계</a:t>
            </a:r>
            <a:endParaRPr lang="en-US" altLang="ko-KR" sz="5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양재다운명조M" pitchFamily="18" charset="-127"/>
              <a:ea typeface="양재다운명조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8579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9A43F6FA-2DDF-4BB8-94F8-48EE116C97C4}"/>
              </a:ext>
            </a:extLst>
          </p:cNvPr>
          <p:cNvSpPr/>
          <p:nvPr/>
        </p:nvSpPr>
        <p:spPr>
          <a:xfrm>
            <a:off x="272141" y="238149"/>
            <a:ext cx="11647715" cy="493486"/>
          </a:xfrm>
          <a:prstGeom prst="rect">
            <a:avLst/>
          </a:pr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b="1" i="1" kern="0" dirty="0">
                <a:solidFill>
                  <a:prstClr val="white"/>
                </a:solidFill>
              </a:rPr>
              <a:t>PRESENTATION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="" xmlns:a16="http://schemas.microsoft.com/office/drawing/2014/main" id="{DF8B2742-EA66-469C-AA57-C2C672118132}"/>
              </a:ext>
            </a:extLst>
          </p:cNvPr>
          <p:cNvSpPr/>
          <p:nvPr/>
        </p:nvSpPr>
        <p:spPr>
          <a:xfrm>
            <a:off x="-1" y="-30366"/>
            <a:ext cx="12191999" cy="6888365"/>
          </a:xfrm>
          <a:prstGeom prst="frame">
            <a:avLst>
              <a:gd name="adj1" fmla="val 4072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13F0020C-B37F-463D-AFB1-007220A5D1F1}"/>
              </a:ext>
            </a:extLst>
          </p:cNvPr>
          <p:cNvSpPr/>
          <p:nvPr/>
        </p:nvSpPr>
        <p:spPr>
          <a:xfrm>
            <a:off x="5361710" y="1229380"/>
            <a:ext cx="59934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“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한국</a:t>
            </a:r>
            <a:r>
              <a:rPr lang="en-US" altLang="ko-KR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,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미세먼지 농도가 가장 나쁘다</a:t>
            </a:r>
            <a:r>
              <a:rPr lang="en-US" altLang="ko-KR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.”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                              - OECD</a:t>
            </a:r>
          </a:p>
          <a:p>
            <a:pPr algn="ctr">
              <a:lnSpc>
                <a:spcPct val="150000"/>
              </a:lnSpc>
            </a:pP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초미세먼지는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평균의 </a:t>
            </a:r>
            <a:r>
              <a:rPr lang="ko-KR" altLang="en-US" sz="2800" b="1" dirty="0" smtClean="0">
                <a:solidFill>
                  <a:srgbClr val="FF0000"/>
                </a:solidFill>
              </a:rPr>
              <a:t>두 배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이상</a:t>
            </a:r>
            <a:endParaRPr lang="ko-KR" altLang="en-US" sz="1400" dirty="0">
              <a:solidFill>
                <a:prstClr val="white">
                  <a:lumMod val="65000"/>
                </a:prstClr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72143" y="238149"/>
            <a:ext cx="1551214" cy="493486"/>
            <a:chOff x="272143" y="238149"/>
            <a:chExt cx="1551214" cy="493486"/>
          </a:xfrm>
        </p:grpSpPr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3DF62D2A-06AD-4B9F-8188-42D7AF18F5AE}"/>
                </a:ext>
              </a:extLst>
            </p:cNvPr>
            <p:cNvSpPr/>
            <p:nvPr/>
          </p:nvSpPr>
          <p:spPr>
            <a:xfrm>
              <a:off x="272143" y="238149"/>
              <a:ext cx="1551214" cy="493486"/>
            </a:xfrm>
            <a:prstGeom prst="rect">
              <a:avLst/>
            </a:prstGeom>
            <a:solidFill>
              <a:srgbClr val="5247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</a:rPr>
                <a:t>Page. 1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2" name="모서리가 둥근 직사각형 1"/>
            <p:cNvSpPr/>
            <p:nvPr/>
          </p:nvSpPr>
          <p:spPr>
            <a:xfrm>
              <a:off x="432801" y="395721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432801" y="460950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432801" y="52617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432801" y="59140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0" name="그림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646" y="960465"/>
            <a:ext cx="4210743" cy="532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51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0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9A43F6FA-2DDF-4BB8-94F8-48EE116C97C4}"/>
              </a:ext>
            </a:extLst>
          </p:cNvPr>
          <p:cNvSpPr/>
          <p:nvPr/>
        </p:nvSpPr>
        <p:spPr>
          <a:xfrm>
            <a:off x="272141" y="238149"/>
            <a:ext cx="11647715" cy="493486"/>
          </a:xfrm>
          <a:prstGeom prst="rect">
            <a:avLst/>
          </a:pr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b="1" i="1" kern="0" dirty="0">
                <a:solidFill>
                  <a:prstClr val="white"/>
                </a:solidFill>
              </a:rPr>
              <a:t>PRESENTATION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="" xmlns:a16="http://schemas.microsoft.com/office/drawing/2014/main" id="{DF8B2742-EA66-469C-AA57-C2C672118132}"/>
              </a:ext>
            </a:extLst>
          </p:cNvPr>
          <p:cNvSpPr/>
          <p:nvPr/>
        </p:nvSpPr>
        <p:spPr>
          <a:xfrm>
            <a:off x="-1" y="-30366"/>
            <a:ext cx="12191999" cy="6888365"/>
          </a:xfrm>
          <a:prstGeom prst="frame">
            <a:avLst>
              <a:gd name="adj1" fmla="val 4072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13F0020C-B37F-463D-AFB1-007220A5D1F1}"/>
              </a:ext>
            </a:extLst>
          </p:cNvPr>
          <p:cNvSpPr/>
          <p:nvPr/>
        </p:nvSpPr>
        <p:spPr>
          <a:xfrm>
            <a:off x="5527970" y="1902721"/>
            <a:ext cx="5993476" cy="48705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수도권 대기오염 주범은 </a:t>
            </a:r>
            <a:r>
              <a:rPr lang="en-US" altLang="ko-KR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'</a:t>
            </a:r>
            <a:r>
              <a:rPr lang="ko-KR" altLang="en-US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자동차</a:t>
            </a:r>
            <a:r>
              <a:rPr lang="en-US" altLang="ko-KR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' </a:t>
            </a:r>
          </a:p>
          <a:p>
            <a:pPr algn="ctr">
              <a:lnSpc>
                <a:spcPct val="150000"/>
              </a:lnSpc>
            </a:pPr>
            <a:r>
              <a:rPr lang="en-US" altLang="ko-KR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               - 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국립환경과학원</a:t>
            </a: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1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1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“자동차 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배기가스</a:t>
            </a:r>
            <a:r>
              <a:rPr lang="en-US" altLang="ko-KR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, 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대기오염물질 </a:t>
            </a:r>
            <a:r>
              <a:rPr lang="ko-KR" altLang="en-US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중 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절반 이상</a:t>
            </a:r>
            <a:r>
              <a:rPr lang="en-US" altLang="ko-KR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ko-KR" altLang="en-US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차지</a:t>
            </a:r>
            <a:r>
              <a:rPr lang="en-US" altLang="ko-KR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"</a:t>
            </a:r>
          </a:p>
          <a:p>
            <a:pPr algn="ctr">
              <a:lnSpc>
                <a:spcPct val="150000"/>
              </a:lnSpc>
            </a:pPr>
            <a:endParaRPr lang="en-US" altLang="ko-KR" sz="28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endParaRPr lang="ko-KR" altLang="en-US" sz="1400" dirty="0">
              <a:solidFill>
                <a:prstClr val="white">
                  <a:lumMod val="65000"/>
                </a:prstClr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72143" y="238149"/>
            <a:ext cx="1551214" cy="493486"/>
            <a:chOff x="272143" y="238149"/>
            <a:chExt cx="1551214" cy="493486"/>
          </a:xfrm>
        </p:grpSpPr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3DF62D2A-06AD-4B9F-8188-42D7AF18F5AE}"/>
                </a:ext>
              </a:extLst>
            </p:cNvPr>
            <p:cNvSpPr/>
            <p:nvPr/>
          </p:nvSpPr>
          <p:spPr>
            <a:xfrm>
              <a:off x="272143" y="238149"/>
              <a:ext cx="1551214" cy="493486"/>
            </a:xfrm>
            <a:prstGeom prst="rect">
              <a:avLst/>
            </a:prstGeom>
            <a:solidFill>
              <a:srgbClr val="5247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</a:rPr>
                <a:t>Page. </a:t>
              </a:r>
              <a:r>
                <a:rPr lang="en-US" altLang="ko-KR" sz="1200" dirty="0" smtClean="0">
                  <a:solidFill>
                    <a:prstClr val="white"/>
                  </a:solidFill>
                </a:rPr>
                <a:t>2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2" name="모서리가 둥근 직사각형 1"/>
            <p:cNvSpPr/>
            <p:nvPr/>
          </p:nvSpPr>
          <p:spPr>
            <a:xfrm>
              <a:off x="432801" y="395721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432801" y="460950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432801" y="52617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432801" y="59140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00" y="1152236"/>
            <a:ext cx="4597610" cy="5057371"/>
          </a:xfrm>
          <a:prstGeom prst="rect">
            <a:avLst/>
          </a:prstGeom>
        </p:spPr>
      </p:pic>
      <p:sp>
        <p:nvSpPr>
          <p:cNvPr id="8" name="포인트가 5개인 별 7"/>
          <p:cNvSpPr/>
          <p:nvPr/>
        </p:nvSpPr>
        <p:spPr>
          <a:xfrm rot="1136630">
            <a:off x="1524099" y="2807211"/>
            <a:ext cx="986345" cy="896158"/>
          </a:xfrm>
          <a:prstGeom prst="star5">
            <a:avLst>
              <a:gd name="adj" fmla="val 21230"/>
              <a:gd name="hf" fmla="val 105146"/>
              <a:gd name="vf" fmla="val 110557"/>
            </a:avLst>
          </a:prstGeom>
          <a:solidFill>
            <a:schemeClr val="bg2">
              <a:alpha val="30000"/>
            </a:schemeClr>
          </a:solidFill>
          <a:ln w="44450" cap="rnd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포인트가 5개인 별 14"/>
          <p:cNvSpPr/>
          <p:nvPr/>
        </p:nvSpPr>
        <p:spPr>
          <a:xfrm rot="1113089">
            <a:off x="1515785" y="4685114"/>
            <a:ext cx="986345" cy="896158"/>
          </a:xfrm>
          <a:prstGeom prst="star5">
            <a:avLst/>
          </a:prstGeom>
          <a:solidFill>
            <a:schemeClr val="bg2">
              <a:alpha val="30000"/>
            </a:schemeClr>
          </a:solidFill>
          <a:ln w="44450" cap="rnd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30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9A43F6FA-2DDF-4BB8-94F8-48EE116C97C4}"/>
              </a:ext>
            </a:extLst>
          </p:cNvPr>
          <p:cNvSpPr/>
          <p:nvPr/>
        </p:nvSpPr>
        <p:spPr>
          <a:xfrm>
            <a:off x="272141" y="238149"/>
            <a:ext cx="11647715" cy="493486"/>
          </a:xfrm>
          <a:prstGeom prst="rect">
            <a:avLst/>
          </a:pr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b="1" i="1" kern="0" dirty="0">
                <a:solidFill>
                  <a:prstClr val="white"/>
                </a:solidFill>
              </a:rPr>
              <a:t>PRESENTATION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="" xmlns:a16="http://schemas.microsoft.com/office/drawing/2014/main" id="{DF8B2742-EA66-469C-AA57-C2C672118132}"/>
              </a:ext>
            </a:extLst>
          </p:cNvPr>
          <p:cNvSpPr/>
          <p:nvPr/>
        </p:nvSpPr>
        <p:spPr>
          <a:xfrm>
            <a:off x="-1" y="-30366"/>
            <a:ext cx="12191999" cy="6888365"/>
          </a:xfrm>
          <a:prstGeom prst="frame">
            <a:avLst>
              <a:gd name="adj1" fmla="val 4072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13F0020C-B37F-463D-AFB1-007220A5D1F1}"/>
              </a:ext>
            </a:extLst>
          </p:cNvPr>
          <p:cNvSpPr/>
          <p:nvPr/>
        </p:nvSpPr>
        <p:spPr>
          <a:xfrm>
            <a:off x="3805543" y="5177023"/>
            <a:ext cx="4580910" cy="530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서울특별시의 </a:t>
            </a:r>
            <a:r>
              <a:rPr lang="ko-KR" altLang="en-US" sz="1900" b="1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연료별</a:t>
            </a:r>
            <a:r>
              <a:rPr lang="ko-KR" altLang="en-US" sz="19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차량 등록 현황</a:t>
            </a:r>
            <a:endParaRPr lang="ko-KR" altLang="en-US" sz="190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18" name="모서리가 둥근 직사각형 10">
            <a:extLst>
              <a:ext uri="{FF2B5EF4-FFF2-40B4-BE49-F238E27FC236}">
                <a16:creationId xmlns="" xmlns:a16="http://schemas.microsoft.com/office/drawing/2014/main" id="{D5DE85C8-09ED-4ED3-A472-97F61CBB5CB5}"/>
              </a:ext>
            </a:extLst>
          </p:cNvPr>
          <p:cNvSpPr/>
          <p:nvPr/>
        </p:nvSpPr>
        <p:spPr>
          <a:xfrm>
            <a:off x="5431580" y="1461087"/>
            <a:ext cx="946280" cy="270964"/>
          </a:xfrm>
          <a:prstGeom prst="roundRect">
            <a:avLst>
              <a:gd name="adj" fmla="val 50000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 smtClean="0">
                <a:solidFill>
                  <a:prstClr val="white"/>
                </a:solidFill>
              </a:rPr>
              <a:t>강남구</a:t>
            </a:r>
            <a:endParaRPr lang="en-US" altLang="ko-KR" sz="1500" b="1" dirty="0">
              <a:solidFill>
                <a:prstClr val="white"/>
              </a:solidFill>
            </a:endParaRPr>
          </a:p>
        </p:txBody>
      </p:sp>
      <p:sp>
        <p:nvSpPr>
          <p:cNvPr id="23" name="모서리가 둥근 직사각형 10">
            <a:extLst>
              <a:ext uri="{FF2B5EF4-FFF2-40B4-BE49-F238E27FC236}">
                <a16:creationId xmlns="" xmlns:a16="http://schemas.microsoft.com/office/drawing/2014/main" id="{AB1C03F2-0F43-4D16-B70D-583665C45E14}"/>
              </a:ext>
            </a:extLst>
          </p:cNvPr>
          <p:cNvSpPr/>
          <p:nvPr/>
        </p:nvSpPr>
        <p:spPr>
          <a:xfrm>
            <a:off x="9488009" y="1461087"/>
            <a:ext cx="946280" cy="270964"/>
          </a:xfrm>
          <a:prstGeom prst="roundRect">
            <a:avLst>
              <a:gd name="adj" fmla="val 50000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 smtClean="0">
                <a:solidFill>
                  <a:prstClr val="white"/>
                </a:solidFill>
              </a:rPr>
              <a:t>중구</a:t>
            </a:r>
            <a:endParaRPr lang="en-US" altLang="ko-KR" sz="1500" b="1" dirty="0">
              <a:solidFill>
                <a:prstClr val="white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72143" y="238149"/>
            <a:ext cx="1551214" cy="493486"/>
            <a:chOff x="272143" y="238149"/>
            <a:chExt cx="1551214" cy="493486"/>
          </a:xfrm>
        </p:grpSpPr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3DF62D2A-06AD-4B9F-8188-42D7AF18F5AE}"/>
                </a:ext>
              </a:extLst>
            </p:cNvPr>
            <p:cNvSpPr/>
            <p:nvPr/>
          </p:nvSpPr>
          <p:spPr>
            <a:xfrm>
              <a:off x="272143" y="238149"/>
              <a:ext cx="1551214" cy="493486"/>
            </a:xfrm>
            <a:prstGeom prst="rect">
              <a:avLst/>
            </a:prstGeom>
            <a:solidFill>
              <a:srgbClr val="5247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</a:rPr>
                <a:t>Page. </a:t>
              </a:r>
              <a:r>
                <a:rPr lang="en-US" altLang="ko-KR" sz="1200" dirty="0" smtClean="0">
                  <a:solidFill>
                    <a:prstClr val="white"/>
                  </a:solidFill>
                </a:rPr>
                <a:t>3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2" name="모서리가 둥근 직사각형 1"/>
            <p:cNvSpPr/>
            <p:nvPr/>
          </p:nvSpPr>
          <p:spPr>
            <a:xfrm>
              <a:off x="432801" y="395721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432801" y="460950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432801" y="52617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432801" y="59140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1" y="1946641"/>
            <a:ext cx="3406309" cy="2939942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482" y="1971820"/>
            <a:ext cx="3400894" cy="2883991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531" y="1946641"/>
            <a:ext cx="3721601" cy="2937146"/>
          </a:xfrm>
          <a:prstGeom prst="rect">
            <a:avLst/>
          </a:prstGeom>
        </p:spPr>
      </p:pic>
      <p:sp>
        <p:nvSpPr>
          <p:cNvPr id="28" name="모서리가 둥근 직사각형 10">
            <a:extLst>
              <a:ext uri="{FF2B5EF4-FFF2-40B4-BE49-F238E27FC236}">
                <a16:creationId xmlns="" xmlns:a16="http://schemas.microsoft.com/office/drawing/2014/main" id="{D5DE85C8-09ED-4ED3-A472-97F61CBB5CB5}"/>
              </a:ext>
            </a:extLst>
          </p:cNvPr>
          <p:cNvSpPr/>
          <p:nvPr/>
        </p:nvSpPr>
        <p:spPr>
          <a:xfrm>
            <a:off x="1766061" y="1461087"/>
            <a:ext cx="946280" cy="270964"/>
          </a:xfrm>
          <a:prstGeom prst="roundRect">
            <a:avLst>
              <a:gd name="adj" fmla="val 50000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 smtClean="0">
                <a:solidFill>
                  <a:prstClr val="white"/>
                </a:solidFill>
              </a:rPr>
              <a:t>광진구</a:t>
            </a:r>
            <a:endParaRPr lang="en-US" altLang="ko-KR" sz="15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750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23" grpId="0" animBg="1"/>
      <p:bldP spid="2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9A43F6FA-2DDF-4BB8-94F8-48EE116C97C4}"/>
              </a:ext>
            </a:extLst>
          </p:cNvPr>
          <p:cNvSpPr/>
          <p:nvPr/>
        </p:nvSpPr>
        <p:spPr>
          <a:xfrm>
            <a:off x="272141" y="238149"/>
            <a:ext cx="11647715" cy="493486"/>
          </a:xfrm>
          <a:prstGeom prst="rect">
            <a:avLst/>
          </a:pr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b="1" i="1" kern="0" dirty="0">
                <a:solidFill>
                  <a:prstClr val="white"/>
                </a:solidFill>
              </a:rPr>
              <a:t>PRESENTATION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="" xmlns:a16="http://schemas.microsoft.com/office/drawing/2014/main" id="{DF8B2742-EA66-469C-AA57-C2C672118132}"/>
              </a:ext>
            </a:extLst>
          </p:cNvPr>
          <p:cNvSpPr/>
          <p:nvPr/>
        </p:nvSpPr>
        <p:spPr>
          <a:xfrm>
            <a:off x="-1" y="-30366"/>
            <a:ext cx="12191999" cy="6888365"/>
          </a:xfrm>
          <a:prstGeom prst="frame">
            <a:avLst>
              <a:gd name="adj1" fmla="val 4072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72143" y="238149"/>
            <a:ext cx="1551214" cy="493486"/>
            <a:chOff x="272143" y="238149"/>
            <a:chExt cx="1551214" cy="493486"/>
          </a:xfrm>
        </p:grpSpPr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3DF62D2A-06AD-4B9F-8188-42D7AF18F5AE}"/>
                </a:ext>
              </a:extLst>
            </p:cNvPr>
            <p:cNvSpPr/>
            <p:nvPr/>
          </p:nvSpPr>
          <p:spPr>
            <a:xfrm>
              <a:off x="272143" y="238149"/>
              <a:ext cx="1551214" cy="493486"/>
            </a:xfrm>
            <a:prstGeom prst="rect">
              <a:avLst/>
            </a:prstGeom>
            <a:solidFill>
              <a:srgbClr val="5247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</a:rPr>
                <a:t>Page. </a:t>
              </a:r>
              <a:r>
                <a:rPr lang="en-US" altLang="ko-KR" sz="1200" dirty="0" smtClean="0">
                  <a:solidFill>
                    <a:prstClr val="white"/>
                  </a:solidFill>
                </a:rPr>
                <a:t>4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2" name="모서리가 둥근 직사각형 1"/>
            <p:cNvSpPr/>
            <p:nvPr/>
          </p:nvSpPr>
          <p:spPr>
            <a:xfrm>
              <a:off x="432801" y="395721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432801" y="460950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432801" y="52617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432801" y="59140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1" name="그림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75" y="989329"/>
            <a:ext cx="6801990" cy="5252170"/>
          </a:xfrm>
          <a:prstGeom prst="rect">
            <a:avLst/>
          </a:prstGeom>
        </p:spPr>
      </p:pic>
      <p:sp>
        <p:nvSpPr>
          <p:cNvPr id="43" name="직사각형 42">
            <a:extLst>
              <a:ext uri="{FF2B5EF4-FFF2-40B4-BE49-F238E27FC236}">
                <a16:creationId xmlns="" xmlns:a16="http://schemas.microsoft.com/office/drawing/2014/main" id="{13F0020C-B37F-463D-AFB1-007220A5D1F1}"/>
              </a:ext>
            </a:extLst>
          </p:cNvPr>
          <p:cNvSpPr/>
          <p:nvPr/>
        </p:nvSpPr>
        <p:spPr>
          <a:xfrm>
            <a:off x="6384181" y="2534490"/>
            <a:ext cx="5993476" cy="3670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서울특별시 각 구별</a:t>
            </a: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자동차 등록 현황</a:t>
            </a: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300" b="1" dirty="0" smtClean="0">
                <a:solidFill>
                  <a:schemeClr val="bg2">
                    <a:lumMod val="75000"/>
                  </a:schemeClr>
                </a:solidFill>
              </a:rPr>
              <a:t>            * </a:t>
            </a:r>
            <a:r>
              <a:rPr lang="ko-KR" altLang="en-US" sz="1300" b="1" dirty="0" smtClean="0">
                <a:solidFill>
                  <a:schemeClr val="bg2">
                    <a:lumMod val="75000"/>
                  </a:schemeClr>
                </a:solidFill>
              </a:rPr>
              <a:t>진할 수록 차량 많음</a:t>
            </a:r>
            <a:endParaRPr lang="en-US" altLang="ko-KR" sz="1300" b="1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endParaRPr lang="en-US" altLang="ko-KR" sz="28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endParaRPr lang="ko-KR" altLang="en-US" sz="1400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8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9A43F6FA-2DDF-4BB8-94F8-48EE116C97C4}"/>
              </a:ext>
            </a:extLst>
          </p:cNvPr>
          <p:cNvSpPr/>
          <p:nvPr/>
        </p:nvSpPr>
        <p:spPr>
          <a:xfrm>
            <a:off x="272141" y="238149"/>
            <a:ext cx="11647715" cy="493486"/>
          </a:xfrm>
          <a:prstGeom prst="rect">
            <a:avLst/>
          </a:pr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b="1" i="1" kern="0" dirty="0">
                <a:solidFill>
                  <a:prstClr val="white"/>
                </a:solidFill>
              </a:rPr>
              <a:t>PRESENTATION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="" xmlns:a16="http://schemas.microsoft.com/office/drawing/2014/main" id="{DF8B2742-EA66-469C-AA57-C2C672118132}"/>
              </a:ext>
            </a:extLst>
          </p:cNvPr>
          <p:cNvSpPr/>
          <p:nvPr/>
        </p:nvSpPr>
        <p:spPr>
          <a:xfrm>
            <a:off x="-1" y="-30366"/>
            <a:ext cx="12191999" cy="6888365"/>
          </a:xfrm>
          <a:prstGeom prst="frame">
            <a:avLst>
              <a:gd name="adj1" fmla="val 4072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72143" y="238149"/>
            <a:ext cx="1551214" cy="493486"/>
            <a:chOff x="272143" y="238149"/>
            <a:chExt cx="1551214" cy="493486"/>
          </a:xfrm>
        </p:grpSpPr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3DF62D2A-06AD-4B9F-8188-42D7AF18F5AE}"/>
                </a:ext>
              </a:extLst>
            </p:cNvPr>
            <p:cNvSpPr/>
            <p:nvPr/>
          </p:nvSpPr>
          <p:spPr>
            <a:xfrm>
              <a:off x="272143" y="238149"/>
              <a:ext cx="1551214" cy="493486"/>
            </a:xfrm>
            <a:prstGeom prst="rect">
              <a:avLst/>
            </a:prstGeom>
            <a:solidFill>
              <a:srgbClr val="5247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</a:rPr>
                <a:t>Page. </a:t>
              </a:r>
              <a:r>
                <a:rPr lang="en-US" altLang="ko-KR" sz="1200" dirty="0" smtClean="0">
                  <a:solidFill>
                    <a:prstClr val="white"/>
                  </a:solidFill>
                </a:rPr>
                <a:t>6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2" name="모서리가 둥근 직사각형 1"/>
            <p:cNvSpPr/>
            <p:nvPr/>
          </p:nvSpPr>
          <p:spPr>
            <a:xfrm>
              <a:off x="432801" y="395721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432801" y="460950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432801" y="52617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432801" y="59140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7" name="그림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62" y="1171996"/>
            <a:ext cx="7046035" cy="4965777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="" xmlns:a16="http://schemas.microsoft.com/office/drawing/2014/main" id="{13F0020C-B37F-463D-AFB1-007220A5D1F1}"/>
              </a:ext>
            </a:extLst>
          </p:cNvPr>
          <p:cNvSpPr/>
          <p:nvPr/>
        </p:nvSpPr>
        <p:spPr>
          <a:xfrm>
            <a:off x="7579897" y="1356898"/>
            <a:ext cx="433995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전기차</a:t>
            </a:r>
            <a:r>
              <a:rPr lang="ko-KR" altLang="en-US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장점</a:t>
            </a:r>
          </a:p>
          <a:p>
            <a:pPr algn="ctr">
              <a:lnSpc>
                <a:spcPct val="150000"/>
              </a:lnSpc>
            </a:pP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이산화탄소를 </a:t>
            </a:r>
            <a:r>
              <a:rPr lang="ko-KR" altLang="en-US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배출하지 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않는다</a:t>
            </a:r>
            <a:r>
              <a:rPr lang="en-US" altLang="ko-KR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endParaRPr lang="en-US" altLang="ko-KR" sz="28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전기차는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대기오염 지수와도 많은 관계가 있을 것 </a:t>
            </a: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41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9A43F6FA-2DDF-4BB8-94F8-48EE116C97C4}"/>
              </a:ext>
            </a:extLst>
          </p:cNvPr>
          <p:cNvSpPr/>
          <p:nvPr/>
        </p:nvSpPr>
        <p:spPr>
          <a:xfrm>
            <a:off x="272141" y="238149"/>
            <a:ext cx="11647715" cy="493486"/>
          </a:xfrm>
          <a:prstGeom prst="rect">
            <a:avLst/>
          </a:pr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b="1" i="1" kern="0" dirty="0">
                <a:solidFill>
                  <a:prstClr val="white"/>
                </a:solidFill>
              </a:rPr>
              <a:t>PRESENTATION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="" xmlns:a16="http://schemas.microsoft.com/office/drawing/2014/main" id="{DF8B2742-EA66-469C-AA57-C2C672118132}"/>
              </a:ext>
            </a:extLst>
          </p:cNvPr>
          <p:cNvSpPr/>
          <p:nvPr/>
        </p:nvSpPr>
        <p:spPr>
          <a:xfrm>
            <a:off x="-1" y="-30366"/>
            <a:ext cx="12191999" cy="6888365"/>
          </a:xfrm>
          <a:prstGeom prst="frame">
            <a:avLst>
              <a:gd name="adj1" fmla="val 4072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72143" y="238149"/>
            <a:ext cx="1551214" cy="493486"/>
            <a:chOff x="272143" y="238149"/>
            <a:chExt cx="1551214" cy="493486"/>
          </a:xfrm>
        </p:grpSpPr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3DF62D2A-06AD-4B9F-8188-42D7AF18F5AE}"/>
                </a:ext>
              </a:extLst>
            </p:cNvPr>
            <p:cNvSpPr/>
            <p:nvPr/>
          </p:nvSpPr>
          <p:spPr>
            <a:xfrm>
              <a:off x="272143" y="238149"/>
              <a:ext cx="1551214" cy="493486"/>
            </a:xfrm>
            <a:prstGeom prst="rect">
              <a:avLst/>
            </a:prstGeom>
            <a:solidFill>
              <a:srgbClr val="5247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</a:rPr>
                <a:t>Page. </a:t>
              </a:r>
              <a:r>
                <a:rPr lang="en-US" altLang="ko-KR" sz="1200" dirty="0" smtClean="0">
                  <a:solidFill>
                    <a:prstClr val="white"/>
                  </a:solidFill>
                </a:rPr>
                <a:t>7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2" name="모서리가 둥근 직사각형 1"/>
            <p:cNvSpPr/>
            <p:nvPr/>
          </p:nvSpPr>
          <p:spPr>
            <a:xfrm>
              <a:off x="432801" y="395721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432801" y="460950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432801" y="52617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432801" y="59140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1" y="1371140"/>
            <a:ext cx="7001456" cy="445828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13F0020C-B37F-463D-AFB1-007220A5D1F1}"/>
              </a:ext>
            </a:extLst>
          </p:cNvPr>
          <p:cNvSpPr/>
          <p:nvPr/>
        </p:nvSpPr>
        <p:spPr>
          <a:xfrm>
            <a:off x="7604835" y="1212772"/>
            <a:ext cx="420754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lnSpc>
                <a:spcPct val="150000"/>
              </a:lnSpc>
              <a:buFont typeface="Symbol"/>
              <a:buChar char="Þ"/>
            </a:pP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marL="457200" indent="-457200" algn="ctr">
              <a:lnSpc>
                <a:spcPct val="150000"/>
              </a:lnSpc>
              <a:buFont typeface="Symbol"/>
              <a:buChar char="Þ"/>
            </a:pPr>
            <a:endParaRPr lang="en-US" altLang="ko-KR" sz="28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전기차로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54% 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교체</a:t>
            </a:r>
            <a:endParaRPr lang="en-US" altLang="ko-KR" sz="2800" b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= 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오염물질 </a:t>
            </a:r>
            <a:r>
              <a:rPr lang="en-US" altLang="ko-KR" sz="28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77% </a:t>
            </a:r>
            <a:r>
              <a:rPr lang="ko-KR" altLang="en-US" sz="2800" b="1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감소</a:t>
            </a:r>
            <a:endParaRPr lang="ko-KR" altLang="en-US" sz="1400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42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9A43F6FA-2DDF-4BB8-94F8-48EE116C97C4}"/>
              </a:ext>
            </a:extLst>
          </p:cNvPr>
          <p:cNvSpPr/>
          <p:nvPr/>
        </p:nvSpPr>
        <p:spPr>
          <a:xfrm>
            <a:off x="272141" y="238149"/>
            <a:ext cx="11647715" cy="493486"/>
          </a:xfrm>
          <a:prstGeom prst="rect">
            <a:avLst/>
          </a:pr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b="1" i="1" kern="0" dirty="0">
                <a:solidFill>
                  <a:prstClr val="white"/>
                </a:solidFill>
              </a:rPr>
              <a:t>PRESENTATION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="" xmlns:a16="http://schemas.microsoft.com/office/drawing/2014/main" id="{DF8B2742-EA66-469C-AA57-C2C672118132}"/>
              </a:ext>
            </a:extLst>
          </p:cNvPr>
          <p:cNvSpPr/>
          <p:nvPr/>
        </p:nvSpPr>
        <p:spPr>
          <a:xfrm>
            <a:off x="-1" y="-30366"/>
            <a:ext cx="12191999" cy="6888365"/>
          </a:xfrm>
          <a:prstGeom prst="frame">
            <a:avLst>
              <a:gd name="adj1" fmla="val 4072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72143" y="238149"/>
            <a:ext cx="1551214" cy="493486"/>
            <a:chOff x="272143" y="238149"/>
            <a:chExt cx="1551214" cy="493486"/>
          </a:xfrm>
        </p:grpSpPr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3DF62D2A-06AD-4B9F-8188-42D7AF18F5AE}"/>
                </a:ext>
              </a:extLst>
            </p:cNvPr>
            <p:cNvSpPr/>
            <p:nvPr/>
          </p:nvSpPr>
          <p:spPr>
            <a:xfrm>
              <a:off x="272143" y="238149"/>
              <a:ext cx="1551214" cy="493486"/>
            </a:xfrm>
            <a:prstGeom prst="rect">
              <a:avLst/>
            </a:prstGeom>
            <a:solidFill>
              <a:srgbClr val="5247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</a:rPr>
                <a:t>Page. </a:t>
              </a:r>
              <a:r>
                <a:rPr lang="en-US" altLang="ko-KR" sz="1200" dirty="0" smtClean="0">
                  <a:solidFill>
                    <a:prstClr val="white"/>
                  </a:solidFill>
                </a:rPr>
                <a:t>8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2" name="모서리가 둥근 직사각형 1"/>
            <p:cNvSpPr/>
            <p:nvPr/>
          </p:nvSpPr>
          <p:spPr>
            <a:xfrm>
              <a:off x="432801" y="395721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432801" y="460950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432801" y="52617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432801" y="59140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자유형 26"/>
          <p:cNvSpPr/>
          <p:nvPr/>
        </p:nvSpPr>
        <p:spPr>
          <a:xfrm>
            <a:off x="1880584" y="1914310"/>
            <a:ext cx="2018526" cy="522512"/>
          </a:xfrm>
          <a:custGeom>
            <a:avLst/>
            <a:gdLst>
              <a:gd name="connsiteX0" fmla="*/ 1009263 w 2018526"/>
              <a:gd name="connsiteY0" fmla="*/ 0 h 522512"/>
              <a:gd name="connsiteX1" fmla="*/ 1964757 w 2018526"/>
              <a:gd name="connsiteY1" fmla="*/ 450608 h 522512"/>
              <a:gd name="connsiteX2" fmla="*/ 2018526 w 2018526"/>
              <a:gd name="connsiteY2" fmla="*/ 522512 h 522512"/>
              <a:gd name="connsiteX3" fmla="*/ 0 w 2018526"/>
              <a:gd name="connsiteY3" fmla="*/ 522512 h 522512"/>
              <a:gd name="connsiteX4" fmla="*/ 53769 w 2018526"/>
              <a:gd name="connsiteY4" fmla="*/ 450608 h 522512"/>
              <a:gd name="connsiteX5" fmla="*/ 1009263 w 2018526"/>
              <a:gd name="connsiteY5" fmla="*/ 0 h 522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8526" h="522512">
                <a:moveTo>
                  <a:pt x="1009263" y="0"/>
                </a:moveTo>
                <a:cubicBezTo>
                  <a:pt x="1393938" y="0"/>
                  <a:pt x="1737644" y="175410"/>
                  <a:pt x="1964757" y="450608"/>
                </a:cubicBezTo>
                <a:lnTo>
                  <a:pt x="2018526" y="522512"/>
                </a:lnTo>
                <a:lnTo>
                  <a:pt x="0" y="522512"/>
                </a:lnTo>
                <a:lnTo>
                  <a:pt x="53769" y="450608"/>
                </a:lnTo>
                <a:cubicBezTo>
                  <a:pt x="280882" y="175410"/>
                  <a:pt x="624588" y="0"/>
                  <a:pt x="1009263" y="0"/>
                </a:cubicBezTo>
                <a:close/>
              </a:path>
            </a:pathLst>
          </a:cu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8" name="자유형 27"/>
          <p:cNvSpPr/>
          <p:nvPr/>
        </p:nvSpPr>
        <p:spPr>
          <a:xfrm>
            <a:off x="1651597" y="2436822"/>
            <a:ext cx="2476500" cy="1953988"/>
          </a:xfrm>
          <a:custGeom>
            <a:avLst/>
            <a:gdLst>
              <a:gd name="connsiteX0" fmla="*/ 228987 w 2476500"/>
              <a:gd name="connsiteY0" fmla="*/ 0 h 1953988"/>
              <a:gd name="connsiteX1" fmla="*/ 2247513 w 2476500"/>
              <a:gd name="connsiteY1" fmla="*/ 0 h 1953988"/>
              <a:gd name="connsiteX2" fmla="*/ 2265026 w 2476500"/>
              <a:gd name="connsiteY2" fmla="*/ 23420 h 1953988"/>
              <a:gd name="connsiteX3" fmla="*/ 2476500 w 2476500"/>
              <a:gd name="connsiteY3" fmla="*/ 715738 h 1953988"/>
              <a:gd name="connsiteX4" fmla="*/ 1238250 w 2476500"/>
              <a:gd name="connsiteY4" fmla="*/ 1953988 h 1953988"/>
              <a:gd name="connsiteX5" fmla="*/ 0 w 2476500"/>
              <a:gd name="connsiteY5" fmla="*/ 715738 h 1953988"/>
              <a:gd name="connsiteX6" fmla="*/ 211474 w 2476500"/>
              <a:gd name="connsiteY6" fmla="*/ 23420 h 1953988"/>
              <a:gd name="connsiteX7" fmla="*/ 228987 w 2476500"/>
              <a:gd name="connsiteY7" fmla="*/ 0 h 195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0" h="1953988">
                <a:moveTo>
                  <a:pt x="228987" y="0"/>
                </a:moveTo>
                <a:lnTo>
                  <a:pt x="2247513" y="0"/>
                </a:lnTo>
                <a:lnTo>
                  <a:pt x="2265026" y="23420"/>
                </a:lnTo>
                <a:cubicBezTo>
                  <a:pt x="2398540" y="221047"/>
                  <a:pt x="2476500" y="459288"/>
                  <a:pt x="2476500" y="715738"/>
                </a:cubicBezTo>
                <a:cubicBezTo>
                  <a:pt x="2476500" y="1399605"/>
                  <a:pt x="1922117" y="1953988"/>
                  <a:pt x="1238250" y="1953988"/>
                </a:cubicBezTo>
                <a:cubicBezTo>
                  <a:pt x="554383" y="1953988"/>
                  <a:pt x="0" y="1399605"/>
                  <a:pt x="0" y="715738"/>
                </a:cubicBezTo>
                <a:cubicBezTo>
                  <a:pt x="0" y="459288"/>
                  <a:pt x="77960" y="221047"/>
                  <a:pt x="211474" y="23420"/>
                </a:cubicBezTo>
                <a:lnTo>
                  <a:pt x="228987" y="0"/>
                </a:lnTo>
                <a:close/>
              </a:path>
            </a:pathLst>
          </a:cu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</a:rPr>
              <a:t>분석 배경 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 algn="ctr"/>
            <a:r>
              <a:rPr lang="ko-KR" altLang="en-US" sz="2800" dirty="0" smtClean="0">
                <a:solidFill>
                  <a:schemeClr val="bg1"/>
                </a:solidFill>
              </a:rPr>
              <a:t>및 목적</a:t>
            </a:r>
            <a:endParaRPr lang="en-US" altLang="ko-KR" sz="2800" dirty="0" smtClean="0">
              <a:solidFill>
                <a:schemeClr val="bg1"/>
              </a:solidFill>
            </a:endParaRPr>
          </a:p>
          <a:p>
            <a:pPr algn="ctr"/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2598738" y="2048478"/>
            <a:ext cx="582212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 smtClean="0">
                <a:solidFill>
                  <a:prstClr val="white"/>
                </a:solidFill>
              </a:rPr>
              <a:t>1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단계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1738757" y="4662481"/>
            <a:ext cx="23021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서울시 대기 현황</a:t>
            </a:r>
            <a:endParaRPr lang="en-US" altLang="ko-KR" sz="12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미세먼지와 차량과의 관계</a:t>
            </a:r>
            <a:endParaRPr lang="en-US" altLang="ko-KR" sz="12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2" name="자유형 31"/>
          <p:cNvSpPr/>
          <p:nvPr/>
        </p:nvSpPr>
        <p:spPr>
          <a:xfrm>
            <a:off x="5090701" y="1914310"/>
            <a:ext cx="2018526" cy="522512"/>
          </a:xfrm>
          <a:custGeom>
            <a:avLst/>
            <a:gdLst>
              <a:gd name="connsiteX0" fmla="*/ 1009263 w 2018526"/>
              <a:gd name="connsiteY0" fmla="*/ 0 h 522512"/>
              <a:gd name="connsiteX1" fmla="*/ 1964757 w 2018526"/>
              <a:gd name="connsiteY1" fmla="*/ 450608 h 522512"/>
              <a:gd name="connsiteX2" fmla="*/ 2018526 w 2018526"/>
              <a:gd name="connsiteY2" fmla="*/ 522512 h 522512"/>
              <a:gd name="connsiteX3" fmla="*/ 0 w 2018526"/>
              <a:gd name="connsiteY3" fmla="*/ 522512 h 522512"/>
              <a:gd name="connsiteX4" fmla="*/ 53769 w 2018526"/>
              <a:gd name="connsiteY4" fmla="*/ 450608 h 522512"/>
              <a:gd name="connsiteX5" fmla="*/ 1009263 w 2018526"/>
              <a:gd name="connsiteY5" fmla="*/ 0 h 522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8526" h="522512">
                <a:moveTo>
                  <a:pt x="1009263" y="0"/>
                </a:moveTo>
                <a:cubicBezTo>
                  <a:pt x="1393938" y="0"/>
                  <a:pt x="1737644" y="175410"/>
                  <a:pt x="1964757" y="450608"/>
                </a:cubicBezTo>
                <a:lnTo>
                  <a:pt x="2018526" y="522512"/>
                </a:lnTo>
                <a:lnTo>
                  <a:pt x="0" y="522512"/>
                </a:lnTo>
                <a:lnTo>
                  <a:pt x="53769" y="450608"/>
                </a:lnTo>
                <a:cubicBezTo>
                  <a:pt x="280882" y="175410"/>
                  <a:pt x="624588" y="0"/>
                  <a:pt x="1009263" y="0"/>
                </a:cubicBezTo>
                <a:close/>
              </a:path>
            </a:pathLst>
          </a:cu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808857" y="2048478"/>
            <a:ext cx="582212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 smtClean="0">
                <a:solidFill>
                  <a:prstClr val="white"/>
                </a:solidFill>
              </a:rPr>
              <a:t>2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단계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4948874" y="4662481"/>
            <a:ext cx="23021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요인설정</a:t>
            </a:r>
            <a:endParaRPr lang="en-US" altLang="ko-KR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데이터 추출 및 시각화</a:t>
            </a:r>
            <a:endParaRPr lang="en-US" altLang="ko-KR" sz="12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6" name="자유형 35"/>
          <p:cNvSpPr/>
          <p:nvPr/>
        </p:nvSpPr>
        <p:spPr>
          <a:xfrm>
            <a:off x="8300818" y="1914310"/>
            <a:ext cx="2018526" cy="522512"/>
          </a:xfrm>
          <a:custGeom>
            <a:avLst/>
            <a:gdLst>
              <a:gd name="connsiteX0" fmla="*/ 1009263 w 2018526"/>
              <a:gd name="connsiteY0" fmla="*/ 0 h 522512"/>
              <a:gd name="connsiteX1" fmla="*/ 1964757 w 2018526"/>
              <a:gd name="connsiteY1" fmla="*/ 450608 h 522512"/>
              <a:gd name="connsiteX2" fmla="*/ 2018526 w 2018526"/>
              <a:gd name="connsiteY2" fmla="*/ 522512 h 522512"/>
              <a:gd name="connsiteX3" fmla="*/ 0 w 2018526"/>
              <a:gd name="connsiteY3" fmla="*/ 522512 h 522512"/>
              <a:gd name="connsiteX4" fmla="*/ 53769 w 2018526"/>
              <a:gd name="connsiteY4" fmla="*/ 450608 h 522512"/>
              <a:gd name="connsiteX5" fmla="*/ 1009263 w 2018526"/>
              <a:gd name="connsiteY5" fmla="*/ 0 h 522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8526" h="522512">
                <a:moveTo>
                  <a:pt x="1009263" y="0"/>
                </a:moveTo>
                <a:cubicBezTo>
                  <a:pt x="1393938" y="0"/>
                  <a:pt x="1737644" y="175410"/>
                  <a:pt x="1964757" y="450608"/>
                </a:cubicBezTo>
                <a:lnTo>
                  <a:pt x="2018526" y="522512"/>
                </a:lnTo>
                <a:lnTo>
                  <a:pt x="0" y="522512"/>
                </a:lnTo>
                <a:lnTo>
                  <a:pt x="53769" y="450608"/>
                </a:lnTo>
                <a:cubicBezTo>
                  <a:pt x="280882" y="175410"/>
                  <a:pt x="624588" y="0"/>
                  <a:pt x="1009263" y="0"/>
                </a:cubicBezTo>
                <a:close/>
              </a:path>
            </a:pathLst>
          </a:cu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9018974" y="2048478"/>
            <a:ext cx="582212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 smtClean="0">
                <a:solidFill>
                  <a:prstClr val="white"/>
                </a:solidFill>
              </a:rPr>
              <a:t>3</a:t>
            </a:r>
            <a:r>
              <a:rPr lang="ko-KR" altLang="en-US" sz="1200" b="1" dirty="0" smtClean="0">
                <a:solidFill>
                  <a:prstClr val="white"/>
                </a:solidFill>
              </a:rPr>
              <a:t>단계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3FA00699-5178-465A-9F3F-130CF1431F70}"/>
              </a:ext>
            </a:extLst>
          </p:cNvPr>
          <p:cNvSpPr/>
          <p:nvPr/>
        </p:nvSpPr>
        <p:spPr>
          <a:xfrm>
            <a:off x="8158991" y="4662481"/>
            <a:ext cx="230218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서울시 미세먼지 감소를 위해 </a:t>
            </a:r>
            <a:endParaRPr lang="en-US" altLang="ko-KR" sz="12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err="1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전기차의</a:t>
            </a: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 도입을 늘리도록 </a:t>
            </a:r>
            <a:endParaRPr lang="en-US" altLang="ko-KR" sz="1200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정부의 정책적인 노력이 필요</a:t>
            </a:r>
            <a:endParaRPr lang="ko-KR" altLang="en-US" sz="12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2" name="자유형 21"/>
          <p:cNvSpPr/>
          <p:nvPr/>
        </p:nvSpPr>
        <p:spPr>
          <a:xfrm>
            <a:off x="4857748" y="2436822"/>
            <a:ext cx="2476500" cy="1953988"/>
          </a:xfrm>
          <a:custGeom>
            <a:avLst/>
            <a:gdLst>
              <a:gd name="connsiteX0" fmla="*/ 228987 w 2476500"/>
              <a:gd name="connsiteY0" fmla="*/ 0 h 1953988"/>
              <a:gd name="connsiteX1" fmla="*/ 2247513 w 2476500"/>
              <a:gd name="connsiteY1" fmla="*/ 0 h 1953988"/>
              <a:gd name="connsiteX2" fmla="*/ 2265026 w 2476500"/>
              <a:gd name="connsiteY2" fmla="*/ 23420 h 1953988"/>
              <a:gd name="connsiteX3" fmla="*/ 2476500 w 2476500"/>
              <a:gd name="connsiteY3" fmla="*/ 715738 h 1953988"/>
              <a:gd name="connsiteX4" fmla="*/ 1238250 w 2476500"/>
              <a:gd name="connsiteY4" fmla="*/ 1953988 h 1953988"/>
              <a:gd name="connsiteX5" fmla="*/ 0 w 2476500"/>
              <a:gd name="connsiteY5" fmla="*/ 715738 h 1953988"/>
              <a:gd name="connsiteX6" fmla="*/ 211474 w 2476500"/>
              <a:gd name="connsiteY6" fmla="*/ 23420 h 1953988"/>
              <a:gd name="connsiteX7" fmla="*/ 228987 w 2476500"/>
              <a:gd name="connsiteY7" fmla="*/ 0 h 195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0" h="1953988">
                <a:moveTo>
                  <a:pt x="228987" y="0"/>
                </a:moveTo>
                <a:lnTo>
                  <a:pt x="2247513" y="0"/>
                </a:lnTo>
                <a:lnTo>
                  <a:pt x="2265026" y="23420"/>
                </a:lnTo>
                <a:cubicBezTo>
                  <a:pt x="2398540" y="221047"/>
                  <a:pt x="2476500" y="459288"/>
                  <a:pt x="2476500" y="715738"/>
                </a:cubicBezTo>
                <a:cubicBezTo>
                  <a:pt x="2476500" y="1399605"/>
                  <a:pt x="1922117" y="1953988"/>
                  <a:pt x="1238250" y="1953988"/>
                </a:cubicBezTo>
                <a:cubicBezTo>
                  <a:pt x="554383" y="1953988"/>
                  <a:pt x="0" y="1399605"/>
                  <a:pt x="0" y="715738"/>
                </a:cubicBezTo>
                <a:cubicBezTo>
                  <a:pt x="0" y="459288"/>
                  <a:pt x="77960" y="221047"/>
                  <a:pt x="211474" y="23420"/>
                </a:cubicBezTo>
                <a:lnTo>
                  <a:pt x="22898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</a:rPr>
              <a:t>분석 과정</a:t>
            </a:r>
            <a:endParaRPr lang="en-US" altLang="ko-KR" sz="2800" dirty="0" smtClean="0">
              <a:solidFill>
                <a:schemeClr val="tx1"/>
              </a:solidFill>
            </a:endParaRPr>
          </a:p>
          <a:p>
            <a:pPr algn="ctr"/>
            <a:endParaRPr lang="ko-KR" altLang="en-US" sz="2800" dirty="0">
              <a:solidFill>
                <a:schemeClr val="tx1"/>
              </a:solidFill>
            </a:endParaRPr>
          </a:p>
        </p:txBody>
      </p:sp>
      <p:sp>
        <p:nvSpPr>
          <p:cNvPr id="23" name="자유형 22"/>
          <p:cNvSpPr/>
          <p:nvPr/>
        </p:nvSpPr>
        <p:spPr>
          <a:xfrm>
            <a:off x="8071831" y="2436822"/>
            <a:ext cx="2476500" cy="1953988"/>
          </a:xfrm>
          <a:custGeom>
            <a:avLst/>
            <a:gdLst>
              <a:gd name="connsiteX0" fmla="*/ 228987 w 2476500"/>
              <a:gd name="connsiteY0" fmla="*/ 0 h 1953988"/>
              <a:gd name="connsiteX1" fmla="*/ 2247513 w 2476500"/>
              <a:gd name="connsiteY1" fmla="*/ 0 h 1953988"/>
              <a:gd name="connsiteX2" fmla="*/ 2265026 w 2476500"/>
              <a:gd name="connsiteY2" fmla="*/ 23420 h 1953988"/>
              <a:gd name="connsiteX3" fmla="*/ 2476500 w 2476500"/>
              <a:gd name="connsiteY3" fmla="*/ 715738 h 1953988"/>
              <a:gd name="connsiteX4" fmla="*/ 1238250 w 2476500"/>
              <a:gd name="connsiteY4" fmla="*/ 1953988 h 1953988"/>
              <a:gd name="connsiteX5" fmla="*/ 0 w 2476500"/>
              <a:gd name="connsiteY5" fmla="*/ 715738 h 1953988"/>
              <a:gd name="connsiteX6" fmla="*/ 211474 w 2476500"/>
              <a:gd name="connsiteY6" fmla="*/ 23420 h 1953988"/>
              <a:gd name="connsiteX7" fmla="*/ 228987 w 2476500"/>
              <a:gd name="connsiteY7" fmla="*/ 0 h 195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76500" h="1953988">
                <a:moveTo>
                  <a:pt x="228987" y="0"/>
                </a:moveTo>
                <a:lnTo>
                  <a:pt x="2247513" y="0"/>
                </a:lnTo>
                <a:lnTo>
                  <a:pt x="2265026" y="23420"/>
                </a:lnTo>
                <a:cubicBezTo>
                  <a:pt x="2398540" y="221047"/>
                  <a:pt x="2476500" y="459288"/>
                  <a:pt x="2476500" y="715738"/>
                </a:cubicBezTo>
                <a:cubicBezTo>
                  <a:pt x="2476500" y="1399605"/>
                  <a:pt x="1922117" y="1953988"/>
                  <a:pt x="1238250" y="1953988"/>
                </a:cubicBezTo>
                <a:cubicBezTo>
                  <a:pt x="554383" y="1953988"/>
                  <a:pt x="0" y="1399605"/>
                  <a:pt x="0" y="715738"/>
                </a:cubicBezTo>
                <a:cubicBezTo>
                  <a:pt x="0" y="459288"/>
                  <a:pt x="77960" y="221047"/>
                  <a:pt x="211474" y="23420"/>
                </a:cubicBezTo>
                <a:lnTo>
                  <a:pt x="22898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</a:rPr>
              <a:t>분석 결과</a:t>
            </a:r>
            <a:endParaRPr lang="en-US" altLang="ko-KR" sz="2800" dirty="0" smtClean="0">
              <a:solidFill>
                <a:schemeClr val="tx1"/>
              </a:solidFill>
            </a:endParaRPr>
          </a:p>
          <a:p>
            <a:pPr algn="ctr"/>
            <a:endParaRPr lang="ko-KR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1534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31" grpId="0"/>
      <p:bldP spid="32" grpId="0" animBg="1"/>
      <p:bldP spid="35" grpId="0"/>
      <p:bldP spid="36" grpId="0" animBg="1"/>
      <p:bldP spid="39" grpId="0"/>
      <p:bldP spid="22" grpId="0" animBg="1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9A43F6FA-2DDF-4BB8-94F8-48EE116C97C4}"/>
              </a:ext>
            </a:extLst>
          </p:cNvPr>
          <p:cNvSpPr/>
          <p:nvPr/>
        </p:nvSpPr>
        <p:spPr>
          <a:xfrm>
            <a:off x="272141" y="238149"/>
            <a:ext cx="11647715" cy="493486"/>
          </a:xfrm>
          <a:prstGeom prst="rect">
            <a:avLst/>
          </a:prstGeom>
          <a:solidFill>
            <a:srgbClr val="6156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b="1" i="1" kern="0" dirty="0">
                <a:solidFill>
                  <a:prstClr val="white"/>
                </a:solidFill>
              </a:rPr>
              <a:t>PRESENTATION</a:t>
            </a:r>
          </a:p>
        </p:txBody>
      </p:sp>
      <p:sp>
        <p:nvSpPr>
          <p:cNvPr id="12" name="액자 11">
            <a:extLst>
              <a:ext uri="{FF2B5EF4-FFF2-40B4-BE49-F238E27FC236}">
                <a16:creationId xmlns="" xmlns:a16="http://schemas.microsoft.com/office/drawing/2014/main" id="{DF8B2742-EA66-469C-AA57-C2C672118132}"/>
              </a:ext>
            </a:extLst>
          </p:cNvPr>
          <p:cNvSpPr/>
          <p:nvPr/>
        </p:nvSpPr>
        <p:spPr>
          <a:xfrm>
            <a:off x="-1" y="-30366"/>
            <a:ext cx="12191999" cy="6888365"/>
          </a:xfrm>
          <a:prstGeom prst="frame">
            <a:avLst>
              <a:gd name="adj1" fmla="val 4072"/>
            </a:avLst>
          </a:prstGeom>
          <a:solidFill>
            <a:srgbClr val="ADB5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72143" y="238149"/>
            <a:ext cx="1551214" cy="493486"/>
            <a:chOff x="272143" y="238149"/>
            <a:chExt cx="1551214" cy="493486"/>
          </a:xfrm>
        </p:grpSpPr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3DF62D2A-06AD-4B9F-8188-42D7AF18F5AE}"/>
                </a:ext>
              </a:extLst>
            </p:cNvPr>
            <p:cNvSpPr/>
            <p:nvPr/>
          </p:nvSpPr>
          <p:spPr>
            <a:xfrm>
              <a:off x="272143" y="238149"/>
              <a:ext cx="1551214" cy="493486"/>
            </a:xfrm>
            <a:prstGeom prst="rect">
              <a:avLst/>
            </a:prstGeom>
            <a:solidFill>
              <a:srgbClr val="5247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prstClr val="white"/>
                  </a:solidFill>
                </a:rPr>
                <a:t>Page. </a:t>
              </a:r>
              <a:r>
                <a:rPr lang="en-US" altLang="ko-KR" sz="1200" dirty="0">
                  <a:solidFill>
                    <a:prstClr val="white"/>
                  </a:solidFill>
                </a:rPr>
                <a:t>9</a:t>
              </a:r>
              <a:endParaRPr lang="ko-KR" altLang="en-US" sz="1200" dirty="0">
                <a:solidFill>
                  <a:prstClr val="white"/>
                </a:solidFill>
              </a:endParaRPr>
            </a:p>
          </p:txBody>
        </p:sp>
        <p:sp>
          <p:nvSpPr>
            <p:cNvPr id="2" name="모서리가 둥근 직사각형 1"/>
            <p:cNvSpPr/>
            <p:nvPr/>
          </p:nvSpPr>
          <p:spPr>
            <a:xfrm>
              <a:off x="432801" y="395721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432801" y="460950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432801" y="52617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432801" y="591409"/>
              <a:ext cx="252000" cy="180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13F0020C-B37F-463D-AFB1-007220A5D1F1}"/>
              </a:ext>
            </a:extLst>
          </p:cNvPr>
          <p:cNvSpPr/>
          <p:nvPr/>
        </p:nvSpPr>
        <p:spPr>
          <a:xfrm>
            <a:off x="3639663" y="2675152"/>
            <a:ext cx="420754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000" b="1" dirty="0" smtClean="0">
                <a:latin typeface="+mj-ea"/>
                <a:ea typeface="+mj-ea"/>
              </a:rPr>
              <a:t>감사합니다</a:t>
            </a:r>
            <a:endParaRPr lang="ko-KR" altLang="en-US" sz="6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3402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171</Words>
  <Application>Microsoft Office PowerPoint</Application>
  <PresentationFormat>사용자 지정</PresentationFormat>
  <Paragraphs>65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USER</cp:lastModifiedBy>
  <cp:revision>13</cp:revision>
  <dcterms:created xsi:type="dcterms:W3CDTF">2019-07-29T15:53:07Z</dcterms:created>
  <dcterms:modified xsi:type="dcterms:W3CDTF">2019-09-06T02:26:02Z</dcterms:modified>
</cp:coreProperties>
</file>

<file path=docProps/thumbnail.jpeg>
</file>